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70" r:id="rId9"/>
    <p:sldId id="267" r:id="rId10"/>
    <p:sldId id="26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A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558D80-281E-44E3-BCD6-1260E02BD286}" type="datetimeFigureOut">
              <a:rPr lang="en-US" smtClean="0"/>
              <a:pPr/>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48102-D802-4AAE-930C-C902AEDD581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558D80-281E-44E3-BCD6-1260E02BD286}" type="datetimeFigureOut">
              <a:rPr lang="en-US" smtClean="0"/>
              <a:pPr/>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48102-D802-4AAE-930C-C902AEDD58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558D80-281E-44E3-BCD6-1260E02BD286}" type="datetimeFigureOut">
              <a:rPr lang="en-US" smtClean="0"/>
              <a:pPr/>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48102-D802-4AAE-930C-C902AEDD581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558D80-281E-44E3-BCD6-1260E02BD286}" type="datetimeFigureOut">
              <a:rPr lang="en-US" smtClean="0"/>
              <a:pPr/>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48102-D802-4AAE-930C-C902AEDD581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558D80-281E-44E3-BCD6-1260E02BD286}" type="datetimeFigureOut">
              <a:rPr lang="en-US" smtClean="0"/>
              <a:pPr/>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48102-D802-4AAE-930C-C902AEDD581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558D80-281E-44E3-BCD6-1260E02BD286}" type="datetimeFigureOut">
              <a:rPr lang="en-US" smtClean="0"/>
              <a:pPr/>
              <a:t>7/24/2017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048102-D802-4AAE-930C-C902AEDD581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558D80-281E-44E3-BCD6-1260E02BD286}" type="datetimeFigureOut">
              <a:rPr lang="en-US" smtClean="0"/>
              <a:pPr/>
              <a:t>7/24/2017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048102-D802-4AAE-930C-C902AEDD581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558D80-281E-44E3-BCD6-1260E02BD286}" type="datetimeFigureOut">
              <a:rPr lang="en-US" smtClean="0"/>
              <a:pPr/>
              <a:t>7/24/2017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048102-D802-4AAE-930C-C902AEDD581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58D80-281E-44E3-BCD6-1260E02BD286}" type="datetimeFigureOut">
              <a:rPr lang="en-US" smtClean="0"/>
              <a:pPr/>
              <a:t>7/24/2017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048102-D802-4AAE-930C-C902AEDD58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558D80-281E-44E3-BCD6-1260E02BD286}" type="datetimeFigureOut">
              <a:rPr lang="en-US" smtClean="0"/>
              <a:pPr/>
              <a:t>7/24/2017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048102-D802-4AAE-930C-C902AEDD581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558D80-281E-44E3-BCD6-1260E02BD286}" type="datetimeFigureOut">
              <a:rPr lang="en-US" smtClean="0"/>
              <a:pPr/>
              <a:t>7/24/2017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048102-D802-4AAE-930C-C902AEDD581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58D80-281E-44E3-BCD6-1260E02BD286}" type="datetimeFigureOut">
              <a:rPr lang="en-US" smtClean="0"/>
              <a:pPr/>
              <a:t>7/24/2017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48102-D802-4AAE-930C-C902AEDD581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generic.pixmac.com/4/royalty-free-stock-pictures-old-world-map-on-retro-paper-12077549.jpg"/>
          <p:cNvPicPr>
            <a:picLocks noChangeAspect="1" noChangeArrowheads="1"/>
          </p:cNvPicPr>
          <p:nvPr/>
        </p:nvPicPr>
        <p:blipFill>
          <a:blip r:embed="rId2" cstate="print"/>
          <a:srcRect/>
          <a:stretch>
            <a:fillRect/>
          </a:stretch>
        </p:blipFill>
        <p:spPr bwMode="auto">
          <a:xfrm>
            <a:off x="-22" y="0"/>
            <a:ext cx="9144022" cy="6858000"/>
          </a:xfrm>
          <a:prstGeom prst="rect">
            <a:avLst/>
          </a:prstGeom>
          <a:noFill/>
        </p:spPr>
      </p:pic>
      <p:sp>
        <p:nvSpPr>
          <p:cNvPr id="2" name="Title 1"/>
          <p:cNvSpPr>
            <a:spLocks noGrp="1"/>
          </p:cNvSpPr>
          <p:nvPr>
            <p:ph type="ctrTitle"/>
          </p:nvPr>
        </p:nvSpPr>
        <p:spPr>
          <a:xfrm>
            <a:off x="685800" y="152401"/>
            <a:ext cx="7772400" cy="5943599"/>
          </a:xfrm>
        </p:spPr>
        <p:txBody>
          <a:bodyPr>
            <a:normAutofit fontScale="90000"/>
          </a:bodyPr>
          <a:lstStyle/>
          <a:p>
            <a:pPr>
              <a:lnSpc>
                <a:spcPct val="150000"/>
              </a:lnSpc>
            </a:pPr>
            <a:r>
              <a:rPr lang="en-US" sz="8800" b="1" dirty="0" smtClean="0">
                <a:effectLst>
                  <a:outerShdw blurRad="38100" dist="38100" dir="2700000" algn="tl">
                    <a:srgbClr val="000000">
                      <a:alpha val="43137"/>
                    </a:srgbClr>
                  </a:outerShdw>
                </a:effectLst>
                <a:latin typeface="AR DECODE" pitchFamily="2" charset="0"/>
              </a:rPr>
              <a:t>Important Features </a:t>
            </a:r>
            <a:br>
              <a:rPr lang="en-US" sz="8800" b="1" dirty="0" smtClean="0">
                <a:effectLst>
                  <a:outerShdw blurRad="38100" dist="38100" dir="2700000" algn="tl">
                    <a:srgbClr val="000000">
                      <a:alpha val="43137"/>
                    </a:srgbClr>
                  </a:outerShdw>
                </a:effectLst>
                <a:latin typeface="AR DECODE" pitchFamily="2" charset="0"/>
              </a:rPr>
            </a:br>
            <a:r>
              <a:rPr lang="en-US" sz="8800" b="1" dirty="0" smtClean="0">
                <a:effectLst>
                  <a:outerShdw blurRad="38100" dist="38100" dir="2700000" algn="tl">
                    <a:srgbClr val="000000">
                      <a:alpha val="43137"/>
                    </a:srgbClr>
                  </a:outerShdw>
                </a:effectLst>
                <a:latin typeface="AR DECODE" pitchFamily="2" charset="0"/>
              </a:rPr>
              <a:t/>
            </a:r>
            <a:br>
              <a:rPr lang="en-US" sz="8800" b="1" dirty="0" smtClean="0">
                <a:effectLst>
                  <a:outerShdw blurRad="38100" dist="38100" dir="2700000" algn="tl">
                    <a:srgbClr val="000000">
                      <a:alpha val="43137"/>
                    </a:srgbClr>
                  </a:outerShdw>
                </a:effectLst>
                <a:latin typeface="AR DECODE" pitchFamily="2" charset="0"/>
              </a:rPr>
            </a:br>
            <a:r>
              <a:rPr lang="en-US" sz="8800" b="1" dirty="0">
                <a:effectLst>
                  <a:outerShdw blurRad="38100" dist="38100" dir="2700000" algn="tl">
                    <a:srgbClr val="000000">
                      <a:alpha val="43137"/>
                    </a:srgbClr>
                  </a:outerShdw>
                </a:effectLst>
                <a:latin typeface="AR DECODE" pitchFamily="2" charset="0"/>
              </a:rPr>
              <a:t/>
            </a:r>
            <a:br>
              <a:rPr lang="en-US" sz="8800" b="1" dirty="0">
                <a:effectLst>
                  <a:outerShdw blurRad="38100" dist="38100" dir="2700000" algn="tl">
                    <a:srgbClr val="000000">
                      <a:alpha val="43137"/>
                    </a:srgbClr>
                  </a:outerShdw>
                </a:effectLst>
                <a:latin typeface="AR DECODE" pitchFamily="2" charset="0"/>
              </a:rPr>
            </a:br>
            <a:r>
              <a:rPr lang="en-US" sz="8800" b="1" dirty="0" smtClean="0">
                <a:effectLst>
                  <a:outerShdw blurRad="38100" dist="38100" dir="2700000" algn="tl">
                    <a:srgbClr val="000000">
                      <a:alpha val="43137"/>
                    </a:srgbClr>
                  </a:outerShdw>
                </a:effectLst>
                <a:latin typeface="AR DECODE" pitchFamily="2" charset="0"/>
              </a:rPr>
              <a:t>of a Map</a:t>
            </a:r>
            <a:endParaRPr lang="en-US" sz="8800" b="1" dirty="0">
              <a:effectLst>
                <a:outerShdw blurRad="38100" dist="38100" dir="2700000" algn="tl">
                  <a:srgbClr val="000000">
                    <a:alpha val="43137"/>
                  </a:srgbClr>
                </a:outerShdw>
              </a:effectLst>
              <a:latin typeface="AR DECODE"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0"/>
            <a:ext cx="8229600" cy="655638"/>
          </a:xfrm>
        </p:spPr>
        <p:txBody>
          <a:bodyPr>
            <a:normAutofit/>
          </a:bodyPr>
          <a:lstStyle/>
          <a:p>
            <a:r>
              <a:rPr lang="en-US" sz="3200" dirty="0" smtClean="0">
                <a:latin typeface="Curlz MT" pitchFamily="82" charset="0"/>
              </a:rPr>
              <a:t>Topographic Matching</a:t>
            </a:r>
            <a:endParaRPr lang="en-US" sz="3200" dirty="0">
              <a:latin typeface="Curlz MT" pitchFamily="82" charset="0"/>
            </a:endParaRPr>
          </a:p>
        </p:txBody>
      </p:sp>
      <p:pic>
        <p:nvPicPr>
          <p:cNvPr id="24577" name="Picture 1"/>
          <p:cNvPicPr>
            <a:picLocks noChangeAspect="1" noChangeArrowheads="1"/>
          </p:cNvPicPr>
          <p:nvPr/>
        </p:nvPicPr>
        <p:blipFill>
          <a:blip r:embed="rId2" cstate="print"/>
          <a:srcRect/>
          <a:stretch>
            <a:fillRect/>
          </a:stretch>
        </p:blipFill>
        <p:spPr bwMode="auto">
          <a:xfrm>
            <a:off x="1538288" y="890588"/>
            <a:ext cx="6067425" cy="5076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2530" name="Picture 2" descr="http://www.graphictivitis.com/wp-content/uploads/2011/08/paper-texture-33.jpg"/>
          <p:cNvPicPr>
            <a:picLocks noChangeAspect="1" noChangeArrowheads="1"/>
          </p:cNvPicPr>
          <p:nvPr/>
        </p:nvPicPr>
        <p:blipFill>
          <a:blip r:embed="rId2" cstate="print"/>
          <a:srcRect/>
          <a:stretch>
            <a:fillRect/>
          </a:stretch>
        </p:blipFill>
        <p:spPr bwMode="auto">
          <a:xfrm>
            <a:off x="-45720" y="0"/>
            <a:ext cx="9189720" cy="6858000"/>
          </a:xfrm>
          <a:prstGeom prst="rect">
            <a:avLst/>
          </a:prstGeom>
          <a:noFill/>
        </p:spPr>
      </p:pic>
      <p:sp>
        <p:nvSpPr>
          <p:cNvPr id="22531" name="Rectangle 3"/>
          <p:cNvSpPr>
            <a:spLocks noChangeArrowheads="1"/>
          </p:cNvSpPr>
          <p:nvPr/>
        </p:nvSpPr>
        <p:spPr bwMode="auto">
          <a:xfrm>
            <a:off x="609600" y="685800"/>
            <a:ext cx="75438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600" b="1" i="0" u="none" strike="noStrike" cap="none" normalizeH="0" baseline="0" dirty="0" smtClean="0">
                <a:ln>
                  <a:noFill/>
                </a:ln>
                <a:solidFill>
                  <a:srgbClr val="000000"/>
                </a:solidFill>
                <a:effectLst>
                  <a:outerShdw blurRad="38100" dist="38100" dir="2700000" algn="tl">
                    <a:srgbClr val="000000">
                      <a:alpha val="43137"/>
                    </a:srgbClr>
                  </a:outerShdw>
                </a:effectLst>
                <a:latin typeface="AR DECODE" pitchFamily="2" charset="0"/>
                <a:ea typeface="Calibri" pitchFamily="34" charset="0"/>
                <a:cs typeface="Comic Sans MS" pitchFamily="66" charset="0"/>
              </a:rPr>
              <a:t>Features on a Map</a:t>
            </a:r>
          </a:p>
        </p:txBody>
      </p:sp>
      <p:sp>
        <p:nvSpPr>
          <p:cNvPr id="8" name="TextBox 7"/>
          <p:cNvSpPr txBox="1"/>
          <p:nvPr/>
        </p:nvSpPr>
        <p:spPr>
          <a:xfrm>
            <a:off x="2895600" y="1905000"/>
            <a:ext cx="3778599" cy="3108543"/>
          </a:xfrm>
          <a:prstGeom prst="rect">
            <a:avLst/>
          </a:prstGeom>
          <a:noFill/>
        </p:spPr>
        <p:txBody>
          <a:bodyPr wrap="none" rtlCol="0">
            <a:spAutoFit/>
          </a:bodyPr>
          <a:lstStyle/>
          <a:p>
            <a:pPr lvl="0" fontAlgn="base">
              <a:spcBef>
                <a:spcPct val="0"/>
              </a:spcBef>
              <a:spcAft>
                <a:spcPct val="0"/>
              </a:spcAft>
              <a:buFont typeface="Wingdings" pitchFamily="2" charset="2"/>
              <a:buChar char="q"/>
            </a:pPr>
            <a:r>
              <a:rPr kumimoji="0" lang="en-US" sz="2800" b="1" i="0" u="none" strike="noStrike" cap="none" normalizeH="0" baseline="0" dirty="0" smtClean="0">
                <a:ln>
                  <a:noFill/>
                </a:ln>
                <a:solidFill>
                  <a:srgbClr val="000000"/>
                </a:solidFill>
                <a:effectLst/>
                <a:latin typeface="Arial" pitchFamily="34" charset="0"/>
                <a:ea typeface="Calibri" pitchFamily="34" charset="0"/>
                <a:cs typeface="Comic Sans MS" pitchFamily="66" charset="0"/>
              </a:rPr>
              <a:t>  Map title </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buFont typeface="Wingdings" pitchFamily="2" charset="2"/>
              <a:buChar char="q"/>
            </a:pPr>
            <a:r>
              <a:rPr kumimoji="0" lang="en-US" sz="2800" b="1" i="0" u="none" strike="noStrike" cap="none" normalizeH="0" baseline="0" dirty="0" smtClean="0">
                <a:ln>
                  <a:noFill/>
                </a:ln>
                <a:solidFill>
                  <a:srgbClr val="000000"/>
                </a:solidFill>
                <a:effectLst/>
                <a:latin typeface="Arial" pitchFamily="34" charset="0"/>
                <a:ea typeface="Calibri" pitchFamily="34" charset="0"/>
                <a:cs typeface="Comic Sans MS" pitchFamily="66" charset="0"/>
              </a:rPr>
              <a:t>  Compass</a:t>
            </a:r>
          </a:p>
          <a:p>
            <a:pPr lvl="0" eaLnBrk="0" fontAlgn="base" hangingPunct="0">
              <a:spcBef>
                <a:spcPct val="0"/>
              </a:spcBef>
              <a:spcAft>
                <a:spcPct val="0"/>
              </a:spcAft>
              <a:buFont typeface="Wingdings" pitchFamily="2" charset="2"/>
              <a:buChar char="q"/>
            </a:pPr>
            <a:r>
              <a:rPr lang="en-US" sz="2800" b="1" dirty="0">
                <a:solidFill>
                  <a:srgbClr val="000000"/>
                </a:solidFill>
                <a:latin typeface="Arial" pitchFamily="34" charset="0"/>
                <a:ea typeface="Calibri" pitchFamily="34" charset="0"/>
                <a:cs typeface="Comic Sans MS" pitchFamily="66" charset="0"/>
              </a:rPr>
              <a:t> </a:t>
            </a:r>
            <a:r>
              <a:rPr lang="en-US" sz="2800" b="1" dirty="0" smtClean="0">
                <a:solidFill>
                  <a:srgbClr val="000000"/>
                </a:solidFill>
                <a:latin typeface="Arial" pitchFamily="34" charset="0"/>
                <a:ea typeface="Calibri" pitchFamily="34" charset="0"/>
                <a:cs typeface="Comic Sans MS" pitchFamily="66" charset="0"/>
              </a:rPr>
              <a:t> L</a:t>
            </a:r>
            <a:r>
              <a:rPr kumimoji="0" lang="en-US" sz="2800" b="1" i="0" u="none" strike="noStrike" cap="none" normalizeH="0" baseline="0" dirty="0" smtClean="0">
                <a:ln>
                  <a:noFill/>
                </a:ln>
                <a:solidFill>
                  <a:srgbClr val="000000"/>
                </a:solidFill>
                <a:effectLst/>
                <a:latin typeface="Arial" pitchFamily="34" charset="0"/>
                <a:ea typeface="Calibri" pitchFamily="34" charset="0"/>
                <a:cs typeface="Comic Sans MS" pitchFamily="66" charset="0"/>
              </a:rPr>
              <a:t>egend</a:t>
            </a:r>
          </a:p>
          <a:p>
            <a:pPr lvl="0" eaLnBrk="0" fontAlgn="base" hangingPunct="0">
              <a:spcBef>
                <a:spcPct val="0"/>
              </a:spcBef>
              <a:spcAft>
                <a:spcPct val="0"/>
              </a:spcAft>
              <a:buFont typeface="Wingdings" pitchFamily="2" charset="2"/>
              <a:buChar char="q"/>
            </a:pPr>
            <a:r>
              <a:rPr kumimoji="0" lang="en-US" sz="2800" b="1" i="0" u="none" strike="noStrike" cap="none" normalizeH="0" baseline="0" dirty="0" smtClean="0">
                <a:ln>
                  <a:noFill/>
                </a:ln>
                <a:solidFill>
                  <a:srgbClr val="000000"/>
                </a:solidFill>
                <a:effectLst/>
                <a:latin typeface="Arial" pitchFamily="34" charset="0"/>
                <a:ea typeface="Calibri" pitchFamily="34" charset="0"/>
                <a:cs typeface="Comic Sans MS" pitchFamily="66" charset="0"/>
              </a:rPr>
              <a:t> </a:t>
            </a:r>
            <a:r>
              <a:rPr kumimoji="0" lang="en-US" sz="2800" b="1" i="0" u="none" strike="noStrike" cap="none" normalizeH="0" dirty="0" smtClean="0">
                <a:ln>
                  <a:noFill/>
                </a:ln>
                <a:solidFill>
                  <a:srgbClr val="000000"/>
                </a:solidFill>
                <a:effectLst/>
                <a:latin typeface="Arial" pitchFamily="34" charset="0"/>
                <a:ea typeface="Calibri" pitchFamily="34" charset="0"/>
                <a:cs typeface="Comic Sans MS" pitchFamily="66" charset="0"/>
              </a:rPr>
              <a:t> L</a:t>
            </a:r>
            <a:r>
              <a:rPr kumimoji="0" lang="en-US" sz="2800" b="1" i="0" u="none" strike="noStrike" cap="none" normalizeH="0" baseline="0" dirty="0" smtClean="0">
                <a:ln>
                  <a:noFill/>
                </a:ln>
                <a:solidFill>
                  <a:srgbClr val="000000"/>
                </a:solidFill>
                <a:effectLst/>
                <a:latin typeface="Arial" pitchFamily="34" charset="0"/>
                <a:ea typeface="Calibri" pitchFamily="34" charset="0"/>
                <a:cs typeface="Comic Sans MS" pitchFamily="66" charset="0"/>
              </a:rPr>
              <a:t>ongitudinal</a:t>
            </a:r>
            <a:r>
              <a:rPr kumimoji="0" lang="en-US" sz="2800" b="1" i="0" u="none" strike="noStrike" cap="none" normalizeH="0" dirty="0" smtClean="0">
                <a:ln>
                  <a:noFill/>
                </a:ln>
                <a:solidFill>
                  <a:srgbClr val="000000"/>
                </a:solidFill>
                <a:effectLst/>
                <a:latin typeface="Arial" pitchFamily="34" charset="0"/>
                <a:ea typeface="Calibri" pitchFamily="34" charset="0"/>
                <a:cs typeface="Comic Sans MS" pitchFamily="66" charset="0"/>
              </a:rPr>
              <a:t> </a:t>
            </a:r>
            <a:r>
              <a:rPr kumimoji="0" lang="en-US" sz="2800" b="1" i="0" u="none" strike="noStrike" cap="none" normalizeH="0" baseline="0" dirty="0" smtClean="0">
                <a:ln>
                  <a:noFill/>
                </a:ln>
                <a:solidFill>
                  <a:srgbClr val="000000"/>
                </a:solidFill>
                <a:effectLst/>
                <a:latin typeface="Arial" pitchFamily="34" charset="0"/>
                <a:ea typeface="Calibri" pitchFamily="34" charset="0"/>
                <a:cs typeface="Comic Sans MS" pitchFamily="66" charset="0"/>
              </a:rPr>
              <a:t>lines</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buFont typeface="Wingdings" pitchFamily="2" charset="2"/>
              <a:buChar char="q"/>
            </a:pPr>
            <a:r>
              <a:rPr kumimoji="0" lang="en-US" sz="2800" b="1" i="0" u="none" strike="noStrike" cap="none" normalizeH="0" baseline="0" dirty="0" smtClean="0">
                <a:ln>
                  <a:noFill/>
                </a:ln>
                <a:solidFill>
                  <a:srgbClr val="000000"/>
                </a:solidFill>
                <a:effectLst/>
                <a:latin typeface="Arial" pitchFamily="34" charset="0"/>
                <a:ea typeface="Calibri" pitchFamily="34" charset="0"/>
                <a:cs typeface="Comic Sans MS" pitchFamily="66" charset="0"/>
              </a:rPr>
              <a:t>  Latitudinal lines</a:t>
            </a:r>
          </a:p>
          <a:p>
            <a:pPr lvl="0" eaLnBrk="0" fontAlgn="base" hangingPunct="0">
              <a:spcBef>
                <a:spcPct val="0"/>
              </a:spcBef>
              <a:spcAft>
                <a:spcPct val="0"/>
              </a:spcAft>
              <a:buFont typeface="Wingdings" pitchFamily="2" charset="2"/>
              <a:buChar char="q"/>
            </a:pPr>
            <a:r>
              <a:rPr lang="en-US" sz="2800" b="1" dirty="0" smtClean="0">
                <a:solidFill>
                  <a:srgbClr val="000000"/>
                </a:solidFill>
                <a:latin typeface="Arial" pitchFamily="34" charset="0"/>
                <a:ea typeface="Calibri" pitchFamily="34" charset="0"/>
                <a:cs typeface="Comic Sans MS" pitchFamily="66" charset="0"/>
              </a:rPr>
              <a:t>  Scale</a:t>
            </a:r>
          </a:p>
          <a:p>
            <a:endParaRPr lang="en-US" sz="28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http://4.bp.blogspot.com/-YU8ZYhiv17g/TdaIXnqtEhI/AAAAAAAADGg/vcyYyfpDXkw/s1600/map_symbols1.gif"/>
          <p:cNvPicPr>
            <a:picLocks noChangeAspect="1" noChangeArrowheads="1"/>
          </p:cNvPicPr>
          <p:nvPr/>
        </p:nvPicPr>
        <p:blipFill>
          <a:blip r:embed="rId2" cstate="print"/>
          <a:srcRect t="29876" b="2075"/>
          <a:stretch>
            <a:fillRect/>
          </a:stretch>
        </p:blipFill>
        <p:spPr bwMode="auto">
          <a:xfrm>
            <a:off x="95250" y="152400"/>
            <a:ext cx="3257550" cy="3124200"/>
          </a:xfrm>
          <a:prstGeom prst="rect">
            <a:avLst/>
          </a:prstGeom>
          <a:noFill/>
          <a:ln>
            <a:solidFill>
              <a:schemeClr val="tx1"/>
            </a:solidFill>
          </a:ln>
        </p:spPr>
      </p:pic>
      <p:pic>
        <p:nvPicPr>
          <p:cNvPr id="20486" name="Picture 6" descr="Compass Rose Clip Art"/>
          <p:cNvPicPr>
            <a:picLocks noChangeAspect="1" noChangeArrowheads="1"/>
          </p:cNvPicPr>
          <p:nvPr/>
        </p:nvPicPr>
        <p:blipFill>
          <a:blip r:embed="rId3" cstate="print"/>
          <a:srcRect/>
          <a:stretch>
            <a:fillRect/>
          </a:stretch>
        </p:blipFill>
        <p:spPr bwMode="auto">
          <a:xfrm>
            <a:off x="3657600" y="228600"/>
            <a:ext cx="2771775" cy="2838450"/>
          </a:xfrm>
          <a:prstGeom prst="rect">
            <a:avLst/>
          </a:prstGeom>
          <a:noFill/>
        </p:spPr>
      </p:pic>
      <p:pic>
        <p:nvPicPr>
          <p:cNvPr id="20489" name="Picture 9"/>
          <p:cNvPicPr>
            <a:picLocks noChangeAspect="1" noChangeArrowheads="1"/>
          </p:cNvPicPr>
          <p:nvPr/>
        </p:nvPicPr>
        <p:blipFill>
          <a:blip r:embed="rId4" cstate="print"/>
          <a:srcRect/>
          <a:stretch>
            <a:fillRect/>
          </a:stretch>
        </p:blipFill>
        <p:spPr bwMode="auto">
          <a:xfrm>
            <a:off x="6591622" y="76200"/>
            <a:ext cx="2198169" cy="3200400"/>
          </a:xfrm>
          <a:prstGeom prst="rect">
            <a:avLst/>
          </a:prstGeom>
          <a:noFill/>
          <a:ln w="9525">
            <a:noFill/>
            <a:miter lim="800000"/>
            <a:headEnd/>
            <a:tailEnd/>
          </a:ln>
        </p:spPr>
      </p:pic>
      <p:pic>
        <p:nvPicPr>
          <p:cNvPr id="20491" name="Picture 11" descr="http://www.studyzone.org/testprep/ss5/b/comcon3.jpg"/>
          <p:cNvPicPr>
            <a:picLocks noChangeAspect="1" noChangeArrowheads="1"/>
          </p:cNvPicPr>
          <p:nvPr/>
        </p:nvPicPr>
        <p:blipFill>
          <a:blip r:embed="rId5" cstate="print"/>
          <a:srcRect/>
          <a:stretch>
            <a:fillRect/>
          </a:stretch>
        </p:blipFill>
        <p:spPr bwMode="auto">
          <a:xfrm>
            <a:off x="228600" y="4419600"/>
            <a:ext cx="2725322" cy="1554480"/>
          </a:xfrm>
          <a:prstGeom prst="rect">
            <a:avLst/>
          </a:prstGeom>
          <a:noFill/>
        </p:spPr>
      </p:pic>
      <p:pic>
        <p:nvPicPr>
          <p:cNvPr id="20495" name="Picture 15"/>
          <p:cNvPicPr>
            <a:picLocks noChangeAspect="1" noChangeArrowheads="1"/>
          </p:cNvPicPr>
          <p:nvPr/>
        </p:nvPicPr>
        <p:blipFill>
          <a:blip r:embed="rId6" cstate="print"/>
          <a:srcRect/>
          <a:stretch>
            <a:fillRect/>
          </a:stretch>
        </p:blipFill>
        <p:spPr bwMode="auto">
          <a:xfrm>
            <a:off x="3352800" y="3505200"/>
            <a:ext cx="5791200"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55638"/>
          </a:xfrm>
        </p:spPr>
        <p:txBody>
          <a:bodyPr>
            <a:normAutofit/>
          </a:bodyPr>
          <a:lstStyle/>
          <a:p>
            <a:r>
              <a:rPr lang="en-US" sz="3200" dirty="0" smtClean="0">
                <a:latin typeface="Algerian" pitchFamily="82" charset="0"/>
              </a:rPr>
              <a:t>Types of Maps</a:t>
            </a:r>
            <a:endParaRPr lang="en-US" sz="3200" dirty="0">
              <a:latin typeface="Algerian" pitchFamily="82" charset="0"/>
            </a:endParaRPr>
          </a:p>
        </p:txBody>
      </p:sp>
      <p:pic>
        <p:nvPicPr>
          <p:cNvPr id="19458" name="Picture 2" descr="http://www.worldatlas.com/aatlas/infopage/politicalmap.gif"/>
          <p:cNvPicPr>
            <a:picLocks noChangeAspect="1" noChangeArrowheads="1"/>
          </p:cNvPicPr>
          <p:nvPr/>
        </p:nvPicPr>
        <p:blipFill>
          <a:blip r:embed="rId2" cstate="print"/>
          <a:srcRect/>
          <a:stretch>
            <a:fillRect/>
          </a:stretch>
        </p:blipFill>
        <p:spPr bwMode="auto">
          <a:xfrm>
            <a:off x="152400" y="1325880"/>
            <a:ext cx="1994989" cy="2011680"/>
          </a:xfrm>
          <a:prstGeom prst="rect">
            <a:avLst/>
          </a:prstGeom>
          <a:noFill/>
        </p:spPr>
      </p:pic>
      <p:pic>
        <p:nvPicPr>
          <p:cNvPr id="19460" name="Picture 4" descr="http://geology.com/world/the-united-states-of-america-map.gif"/>
          <p:cNvPicPr>
            <a:picLocks noChangeAspect="1" noChangeArrowheads="1"/>
          </p:cNvPicPr>
          <p:nvPr/>
        </p:nvPicPr>
        <p:blipFill>
          <a:blip r:embed="rId3" cstate="print"/>
          <a:srcRect/>
          <a:stretch>
            <a:fillRect/>
          </a:stretch>
        </p:blipFill>
        <p:spPr bwMode="auto">
          <a:xfrm>
            <a:off x="2285998" y="1325880"/>
            <a:ext cx="3285240" cy="2103120"/>
          </a:xfrm>
          <a:prstGeom prst="rect">
            <a:avLst/>
          </a:prstGeom>
          <a:noFill/>
        </p:spPr>
      </p:pic>
      <p:pic>
        <p:nvPicPr>
          <p:cNvPr id="19462" name="Picture 6" descr="http://www.digital-topo-maps.com/county-map/north-carolina-county-map.gif"/>
          <p:cNvPicPr>
            <a:picLocks noChangeAspect="1" noChangeArrowheads="1"/>
          </p:cNvPicPr>
          <p:nvPr/>
        </p:nvPicPr>
        <p:blipFill>
          <a:blip r:embed="rId4" cstate="print"/>
          <a:srcRect/>
          <a:stretch>
            <a:fillRect/>
          </a:stretch>
        </p:blipFill>
        <p:spPr bwMode="auto">
          <a:xfrm>
            <a:off x="5638798" y="1783080"/>
            <a:ext cx="3334344" cy="1371600"/>
          </a:xfrm>
          <a:prstGeom prst="rect">
            <a:avLst/>
          </a:prstGeom>
          <a:noFill/>
        </p:spPr>
      </p:pic>
      <p:sp>
        <p:nvSpPr>
          <p:cNvPr id="7" name="Rectangle 6"/>
          <p:cNvSpPr/>
          <p:nvPr/>
        </p:nvSpPr>
        <p:spPr>
          <a:xfrm>
            <a:off x="228600" y="3810000"/>
            <a:ext cx="8686800" cy="1754326"/>
          </a:xfrm>
          <a:prstGeom prst="rect">
            <a:avLst/>
          </a:prstGeom>
        </p:spPr>
        <p:txBody>
          <a:bodyPr wrap="square">
            <a:spAutoFit/>
          </a:bodyPr>
          <a:lstStyle/>
          <a:p>
            <a:r>
              <a:rPr lang="en-US" sz="3600" b="1" dirty="0" smtClean="0">
                <a:cs typeface="Arial" pitchFamily="34" charset="0"/>
              </a:rPr>
              <a:t>Political Map:</a:t>
            </a:r>
            <a:r>
              <a:rPr lang="en-US" sz="3600" dirty="0" smtClean="0">
                <a:cs typeface="Arial" pitchFamily="34" charset="0"/>
              </a:rPr>
              <a:t> </a:t>
            </a:r>
          </a:p>
          <a:p>
            <a:r>
              <a:rPr lang="en-US" sz="2400" dirty="0" smtClean="0">
                <a:cs typeface="Arial" pitchFamily="34" charset="0"/>
              </a:rPr>
              <a:t>A political map focuses solely on the state and national boundaries of a place. They also include the locations of cities - both large and small, depending on the detail of the map. </a:t>
            </a:r>
            <a:endParaRPr lang="en-US" sz="2400" dirty="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0"/>
            <a:ext cx="8229600" cy="65563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tx1"/>
                </a:solidFill>
                <a:effectLst/>
                <a:uLnTx/>
                <a:uFillTx/>
                <a:latin typeface="Algerian" pitchFamily="82" charset="0"/>
                <a:ea typeface="+mj-ea"/>
                <a:cs typeface="+mj-cs"/>
              </a:rPr>
              <a:t>Types of Maps</a:t>
            </a:r>
            <a:endParaRPr kumimoji="0" lang="en-US" sz="3200" b="0" i="0" u="none" strike="noStrike" kern="1200" cap="none" spc="0" normalizeH="0" baseline="0" noProof="0" dirty="0" smtClean="0">
              <a:ln>
                <a:noFill/>
              </a:ln>
              <a:solidFill>
                <a:schemeClr val="tx1"/>
              </a:solidFill>
              <a:effectLst/>
              <a:uLnTx/>
              <a:uFillTx/>
              <a:latin typeface="Algerian" pitchFamily="82" charset="0"/>
              <a:ea typeface="+mj-ea"/>
              <a:cs typeface="+mj-cs"/>
            </a:endParaRPr>
          </a:p>
        </p:txBody>
      </p:sp>
      <p:pic>
        <p:nvPicPr>
          <p:cNvPr id="18439" name="Picture 7"/>
          <p:cNvPicPr>
            <a:picLocks noChangeAspect="1" noChangeArrowheads="1"/>
          </p:cNvPicPr>
          <p:nvPr/>
        </p:nvPicPr>
        <p:blipFill>
          <a:blip r:embed="rId2" cstate="print"/>
          <a:srcRect/>
          <a:stretch>
            <a:fillRect/>
          </a:stretch>
        </p:blipFill>
        <p:spPr bwMode="auto">
          <a:xfrm>
            <a:off x="457200" y="609600"/>
            <a:ext cx="8267700" cy="3848100"/>
          </a:xfrm>
          <a:prstGeom prst="rect">
            <a:avLst/>
          </a:prstGeom>
          <a:noFill/>
          <a:ln w="9525">
            <a:noFill/>
            <a:miter lim="800000"/>
            <a:headEnd/>
            <a:tailEnd/>
          </a:ln>
        </p:spPr>
      </p:pic>
      <p:sp>
        <p:nvSpPr>
          <p:cNvPr id="8" name="Rectangle 7"/>
          <p:cNvSpPr/>
          <p:nvPr/>
        </p:nvSpPr>
        <p:spPr>
          <a:xfrm>
            <a:off x="228600" y="4136410"/>
            <a:ext cx="8686800" cy="2492990"/>
          </a:xfrm>
          <a:prstGeom prst="rect">
            <a:avLst/>
          </a:prstGeom>
        </p:spPr>
        <p:txBody>
          <a:bodyPr wrap="square">
            <a:spAutoFit/>
          </a:bodyPr>
          <a:lstStyle/>
          <a:p>
            <a:r>
              <a:rPr lang="en-US" sz="3600" b="1" dirty="0" smtClean="0"/>
              <a:t>Climate Map:</a:t>
            </a:r>
          </a:p>
          <a:p>
            <a:r>
              <a:rPr lang="en-US" sz="2400" dirty="0" smtClean="0"/>
              <a:t>A climate map shows information about the climate of an area. They can show things like the specific climatic zones of an area based on the temperature, the amount of snow an area receives or average number of cloudy days. These maps normally use colors to show different climatic areas.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0"/>
            <a:ext cx="8229600" cy="655638"/>
          </a:xfrm>
        </p:spPr>
        <p:txBody>
          <a:bodyPr>
            <a:normAutofit/>
          </a:bodyPr>
          <a:lstStyle/>
          <a:p>
            <a:r>
              <a:rPr lang="en-US" sz="3200" dirty="0" smtClean="0">
                <a:latin typeface="Algerian" pitchFamily="82" charset="0"/>
              </a:rPr>
              <a:t>Types of Maps</a:t>
            </a:r>
            <a:endParaRPr lang="en-US" sz="3200" dirty="0">
              <a:latin typeface="Algerian" pitchFamily="82" charset="0"/>
            </a:endParaRPr>
          </a:p>
        </p:txBody>
      </p:sp>
      <p:pic>
        <p:nvPicPr>
          <p:cNvPr id="5" name="Picture 4" descr="http://1.bp.blogspot.com/_jLmgMEs0pLQ/TSzcasQsYRI/AAAAAAAAADM/RlA78MIq-rw/s1600/france-physical-map.jpg"/>
          <p:cNvPicPr>
            <a:picLocks noChangeAspect="1" noChangeArrowheads="1"/>
          </p:cNvPicPr>
          <p:nvPr/>
        </p:nvPicPr>
        <p:blipFill>
          <a:blip r:embed="rId2" cstate="print"/>
          <a:srcRect/>
          <a:stretch>
            <a:fillRect/>
          </a:stretch>
        </p:blipFill>
        <p:spPr bwMode="auto">
          <a:xfrm>
            <a:off x="3647370" y="762000"/>
            <a:ext cx="2204362" cy="2194560"/>
          </a:xfrm>
          <a:prstGeom prst="rect">
            <a:avLst/>
          </a:prstGeom>
          <a:noFill/>
        </p:spPr>
      </p:pic>
      <p:pic>
        <p:nvPicPr>
          <p:cNvPr id="6" name="Picture 6" descr="http://home.comcast.net/%7EDiazStudents/AmericanGeographyPhysicalMap.jpg"/>
          <p:cNvPicPr>
            <a:picLocks noChangeAspect="1" noChangeArrowheads="1"/>
          </p:cNvPicPr>
          <p:nvPr/>
        </p:nvPicPr>
        <p:blipFill>
          <a:blip r:embed="rId3" cstate="print"/>
          <a:srcRect/>
          <a:stretch>
            <a:fillRect/>
          </a:stretch>
        </p:blipFill>
        <p:spPr bwMode="auto">
          <a:xfrm>
            <a:off x="6009570" y="838200"/>
            <a:ext cx="3058230" cy="2103120"/>
          </a:xfrm>
          <a:prstGeom prst="rect">
            <a:avLst/>
          </a:prstGeom>
          <a:noFill/>
        </p:spPr>
      </p:pic>
      <p:pic>
        <p:nvPicPr>
          <p:cNvPr id="9" name="Picture 4" descr="http://rockyweb.cr.usgs.gov/outreach/mapcatalog/images/topography/elevation_usa.jpg"/>
          <p:cNvPicPr>
            <a:picLocks noChangeAspect="1" noChangeArrowheads="1"/>
          </p:cNvPicPr>
          <p:nvPr/>
        </p:nvPicPr>
        <p:blipFill>
          <a:blip r:embed="rId4" cstate="print"/>
          <a:srcRect/>
          <a:stretch>
            <a:fillRect/>
          </a:stretch>
        </p:blipFill>
        <p:spPr bwMode="auto">
          <a:xfrm>
            <a:off x="4137279" y="3200400"/>
            <a:ext cx="4625721" cy="3474720"/>
          </a:xfrm>
          <a:prstGeom prst="rect">
            <a:avLst/>
          </a:prstGeom>
          <a:noFill/>
        </p:spPr>
      </p:pic>
      <p:sp>
        <p:nvSpPr>
          <p:cNvPr id="10" name="Rectangle 9"/>
          <p:cNvSpPr/>
          <p:nvPr/>
        </p:nvSpPr>
        <p:spPr>
          <a:xfrm>
            <a:off x="152400" y="990600"/>
            <a:ext cx="3505200" cy="5386090"/>
          </a:xfrm>
          <a:prstGeom prst="rect">
            <a:avLst/>
          </a:prstGeom>
        </p:spPr>
        <p:txBody>
          <a:bodyPr wrap="square">
            <a:spAutoFit/>
          </a:bodyPr>
          <a:lstStyle/>
          <a:p>
            <a:r>
              <a:rPr lang="en-US" sz="3600" b="1" dirty="0" smtClean="0"/>
              <a:t>Physical Map:</a:t>
            </a:r>
            <a:r>
              <a:rPr lang="en-US" sz="3600" dirty="0" smtClean="0"/>
              <a:t> </a:t>
            </a:r>
          </a:p>
          <a:p>
            <a:r>
              <a:rPr lang="en-US" sz="2200" dirty="0" smtClean="0"/>
              <a:t>A physical map is one that shows the physical landscape features of a place. They generally show things like mountains, rivers and lakes and water is always shown with blue. Mountains and elevation changes are usually shown with different colors and shades to show relief. Normally on physical maps green shows lower elevations while browns show high elevations. </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0"/>
            <a:ext cx="8229600" cy="655638"/>
          </a:xfrm>
        </p:spPr>
        <p:txBody>
          <a:bodyPr>
            <a:normAutofit/>
          </a:bodyPr>
          <a:lstStyle/>
          <a:p>
            <a:r>
              <a:rPr lang="en-US" sz="3200" dirty="0" smtClean="0">
                <a:latin typeface="Algerian" pitchFamily="82" charset="0"/>
              </a:rPr>
              <a:t>Types of Maps</a:t>
            </a:r>
            <a:endParaRPr lang="en-US" sz="3200" dirty="0">
              <a:latin typeface="Algerian" pitchFamily="82" charset="0"/>
            </a:endParaRPr>
          </a:p>
        </p:txBody>
      </p:sp>
      <p:pic>
        <p:nvPicPr>
          <p:cNvPr id="16385" name="Picture 1"/>
          <p:cNvPicPr>
            <a:picLocks noChangeAspect="1" noChangeArrowheads="1"/>
          </p:cNvPicPr>
          <p:nvPr/>
        </p:nvPicPr>
        <p:blipFill>
          <a:blip r:embed="rId2" cstate="print"/>
          <a:srcRect/>
          <a:stretch>
            <a:fillRect/>
          </a:stretch>
        </p:blipFill>
        <p:spPr bwMode="auto">
          <a:xfrm>
            <a:off x="381000" y="914400"/>
            <a:ext cx="4029075" cy="3781425"/>
          </a:xfrm>
          <a:prstGeom prst="rect">
            <a:avLst/>
          </a:prstGeom>
          <a:noFill/>
          <a:ln w="9525">
            <a:noFill/>
            <a:miter lim="800000"/>
            <a:headEnd/>
            <a:tailEnd/>
          </a:ln>
        </p:spPr>
      </p:pic>
      <p:pic>
        <p:nvPicPr>
          <p:cNvPr id="16386" name="Picture 2"/>
          <p:cNvPicPr>
            <a:picLocks noChangeAspect="1" noChangeArrowheads="1"/>
          </p:cNvPicPr>
          <p:nvPr/>
        </p:nvPicPr>
        <p:blipFill>
          <a:blip r:embed="rId3" cstate="print"/>
          <a:srcRect/>
          <a:stretch>
            <a:fillRect/>
          </a:stretch>
        </p:blipFill>
        <p:spPr bwMode="auto">
          <a:xfrm>
            <a:off x="4563036" y="762000"/>
            <a:ext cx="4276164" cy="4114800"/>
          </a:xfrm>
          <a:prstGeom prst="rect">
            <a:avLst/>
          </a:prstGeom>
          <a:noFill/>
          <a:ln w="9525">
            <a:noFill/>
            <a:miter lim="800000"/>
            <a:headEnd/>
            <a:tailEnd/>
          </a:ln>
        </p:spPr>
      </p:pic>
      <p:sp>
        <p:nvSpPr>
          <p:cNvPr id="7" name="Rectangle 6"/>
          <p:cNvSpPr/>
          <p:nvPr/>
        </p:nvSpPr>
        <p:spPr>
          <a:xfrm>
            <a:off x="152400" y="4907340"/>
            <a:ext cx="8915400" cy="1569660"/>
          </a:xfrm>
          <a:prstGeom prst="rect">
            <a:avLst/>
          </a:prstGeom>
        </p:spPr>
        <p:txBody>
          <a:bodyPr wrap="square">
            <a:spAutoFit/>
          </a:bodyPr>
          <a:lstStyle/>
          <a:p>
            <a:r>
              <a:rPr lang="en-US" sz="3000" b="1" dirty="0" smtClean="0"/>
              <a:t>Economic or Resource Map:</a:t>
            </a:r>
            <a:r>
              <a:rPr lang="en-US" sz="3000" dirty="0" smtClean="0"/>
              <a:t> </a:t>
            </a:r>
          </a:p>
          <a:p>
            <a:r>
              <a:rPr lang="en-US" sz="2200" dirty="0" smtClean="0"/>
              <a:t>An economic or resource map shows the specific type of economic activity or natural resources present in an area through the use of different symbols or colors depending on what is being shown on the map. </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0"/>
            <a:ext cx="4876800" cy="655638"/>
          </a:xfrm>
        </p:spPr>
        <p:txBody>
          <a:bodyPr>
            <a:normAutofit/>
          </a:bodyPr>
          <a:lstStyle/>
          <a:p>
            <a:r>
              <a:rPr lang="en-US" sz="3200" dirty="0" smtClean="0">
                <a:latin typeface="Algerian" pitchFamily="82" charset="0"/>
              </a:rPr>
              <a:t>Types of Maps</a:t>
            </a:r>
            <a:endParaRPr lang="en-US" sz="3200" dirty="0">
              <a:latin typeface="Algerian" pitchFamily="82" charset="0"/>
            </a:endParaRPr>
          </a:p>
        </p:txBody>
      </p:sp>
      <p:sp>
        <p:nvSpPr>
          <p:cNvPr id="11" name="Rectangle 10"/>
          <p:cNvSpPr/>
          <p:nvPr/>
        </p:nvSpPr>
        <p:spPr>
          <a:xfrm>
            <a:off x="0" y="4419600"/>
            <a:ext cx="5715000" cy="2492990"/>
          </a:xfrm>
          <a:prstGeom prst="rect">
            <a:avLst/>
          </a:prstGeom>
        </p:spPr>
        <p:txBody>
          <a:bodyPr wrap="square">
            <a:spAutoFit/>
          </a:bodyPr>
          <a:lstStyle/>
          <a:p>
            <a:r>
              <a:rPr lang="en-US" sz="3600" b="1" dirty="0" smtClean="0"/>
              <a:t>Thematic Map:</a:t>
            </a:r>
            <a:r>
              <a:rPr lang="en-US" sz="3600" dirty="0" smtClean="0"/>
              <a:t> </a:t>
            </a:r>
          </a:p>
          <a:p>
            <a:r>
              <a:rPr lang="en-US" sz="2400" dirty="0" smtClean="0"/>
              <a:t>A thematic map is a map that focuses on a particular theme or special topic.  Thematic maps may illustrate a change population, unemployment rates, or environmental themes.  </a:t>
            </a:r>
            <a:endParaRPr lang="en-US" sz="2400" dirty="0"/>
          </a:p>
        </p:txBody>
      </p:sp>
      <p:pic>
        <p:nvPicPr>
          <p:cNvPr id="3076" name="Picture 4" descr="http://unlessyou.org/geo/images/themmap2"/>
          <p:cNvPicPr>
            <a:picLocks noChangeAspect="1" noChangeArrowheads="1"/>
          </p:cNvPicPr>
          <p:nvPr/>
        </p:nvPicPr>
        <p:blipFill>
          <a:blip r:embed="rId2" cstate="print"/>
          <a:srcRect/>
          <a:stretch>
            <a:fillRect/>
          </a:stretch>
        </p:blipFill>
        <p:spPr bwMode="auto">
          <a:xfrm>
            <a:off x="5562600" y="4114800"/>
            <a:ext cx="3434509" cy="2651760"/>
          </a:xfrm>
          <a:prstGeom prst="rect">
            <a:avLst/>
          </a:prstGeom>
          <a:noFill/>
        </p:spPr>
      </p:pic>
      <p:sp>
        <p:nvSpPr>
          <p:cNvPr id="3080" name="AutoShape 8" descr="http://3.bp.blogspot.com/_AcKDM8rA2nQ/TFNX4_UqQ_I/AAAAAAAAAHk/Q6vdyezOiYQ/s1600/hd_hospitalization_all.jpg"/>
          <p:cNvSpPr>
            <a:spLocks noChangeAspect="1" noChangeArrowheads="1"/>
          </p:cNvSpPr>
          <p:nvPr/>
        </p:nvSpPr>
        <p:spPr bwMode="auto">
          <a:xfrm>
            <a:off x="155575" y="-1874838"/>
            <a:ext cx="5143500" cy="39147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82" name="Picture 10" descr="http://3.bp.blogspot.com/_AcKDM8rA2nQ/TFNX4_UqQ_I/AAAAAAAAAHk/Q6vdyezOiYQ/s1600/hd_hospitalization_all.jpg"/>
          <p:cNvPicPr>
            <a:picLocks noChangeAspect="1" noChangeArrowheads="1"/>
          </p:cNvPicPr>
          <p:nvPr/>
        </p:nvPicPr>
        <p:blipFill>
          <a:blip r:embed="rId3" cstate="print"/>
          <a:srcRect/>
          <a:stretch>
            <a:fillRect/>
          </a:stretch>
        </p:blipFill>
        <p:spPr bwMode="auto">
          <a:xfrm>
            <a:off x="304800" y="914400"/>
            <a:ext cx="4084765" cy="3108960"/>
          </a:xfrm>
          <a:prstGeom prst="rect">
            <a:avLst/>
          </a:prstGeom>
          <a:noFill/>
        </p:spPr>
      </p:pic>
      <p:pic>
        <p:nvPicPr>
          <p:cNvPr id="3084" name="Picture 12" descr="http://2.bp.blogspot.com/_J4pv_NGBlnU/S9IuwqanTCI/AAAAAAAAAB8/lrTSbw7DXWY/s400/14.gif"/>
          <p:cNvPicPr>
            <a:picLocks noChangeAspect="1" noChangeArrowheads="1"/>
          </p:cNvPicPr>
          <p:nvPr/>
        </p:nvPicPr>
        <p:blipFill>
          <a:blip r:embed="rId4" cstate="print"/>
          <a:srcRect/>
          <a:stretch>
            <a:fillRect/>
          </a:stretch>
        </p:blipFill>
        <p:spPr bwMode="auto">
          <a:xfrm>
            <a:off x="4572000" y="609600"/>
            <a:ext cx="4267200" cy="32004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0"/>
            <a:ext cx="4876800" cy="655638"/>
          </a:xfrm>
        </p:spPr>
        <p:txBody>
          <a:bodyPr>
            <a:normAutofit/>
          </a:bodyPr>
          <a:lstStyle/>
          <a:p>
            <a:r>
              <a:rPr lang="en-US" sz="3200" dirty="0" smtClean="0">
                <a:latin typeface="Algerian" pitchFamily="82" charset="0"/>
              </a:rPr>
              <a:t>Types of Maps</a:t>
            </a:r>
            <a:endParaRPr lang="en-US" sz="3200" dirty="0">
              <a:latin typeface="Algerian" pitchFamily="82" charset="0"/>
            </a:endParaRPr>
          </a:p>
        </p:txBody>
      </p:sp>
      <p:pic>
        <p:nvPicPr>
          <p:cNvPr id="25604" name="Picture 4" descr="http://geology.isu.edu/geostac/Field_Exercise/topomaps/images/mount.jpg"/>
          <p:cNvPicPr>
            <a:picLocks noChangeAspect="1" noChangeArrowheads="1"/>
          </p:cNvPicPr>
          <p:nvPr/>
        </p:nvPicPr>
        <p:blipFill>
          <a:blip r:embed="rId2" cstate="print"/>
          <a:srcRect/>
          <a:stretch>
            <a:fillRect/>
          </a:stretch>
        </p:blipFill>
        <p:spPr bwMode="auto">
          <a:xfrm>
            <a:off x="5562600" y="228600"/>
            <a:ext cx="3333750" cy="1781176"/>
          </a:xfrm>
          <a:prstGeom prst="rect">
            <a:avLst/>
          </a:prstGeom>
          <a:noFill/>
        </p:spPr>
      </p:pic>
      <p:pic>
        <p:nvPicPr>
          <p:cNvPr id="25606" name="Picture 6" descr="http://static.ddmcdn.com/gif/how-to-read-topographic-map-2.jpg"/>
          <p:cNvPicPr>
            <a:picLocks noChangeAspect="1" noChangeArrowheads="1"/>
          </p:cNvPicPr>
          <p:nvPr/>
        </p:nvPicPr>
        <p:blipFill>
          <a:blip r:embed="rId3" cstate="print"/>
          <a:srcRect/>
          <a:stretch>
            <a:fillRect/>
          </a:stretch>
        </p:blipFill>
        <p:spPr bwMode="auto">
          <a:xfrm>
            <a:off x="5943600" y="2286000"/>
            <a:ext cx="2796989" cy="2377440"/>
          </a:xfrm>
          <a:prstGeom prst="rect">
            <a:avLst/>
          </a:prstGeom>
          <a:noFill/>
        </p:spPr>
      </p:pic>
      <p:pic>
        <p:nvPicPr>
          <p:cNvPr id="25608" name="Picture 8" descr="http://geology.isu.edu/geostac/Field_Exercise/wildfire/images/topomap.jpg"/>
          <p:cNvPicPr>
            <a:picLocks noChangeAspect="1" noChangeArrowheads="1"/>
          </p:cNvPicPr>
          <p:nvPr/>
        </p:nvPicPr>
        <p:blipFill>
          <a:blip r:embed="rId4" cstate="print"/>
          <a:srcRect/>
          <a:stretch>
            <a:fillRect/>
          </a:stretch>
        </p:blipFill>
        <p:spPr bwMode="auto">
          <a:xfrm>
            <a:off x="720154" y="609600"/>
            <a:ext cx="4613846" cy="3017520"/>
          </a:xfrm>
          <a:prstGeom prst="rect">
            <a:avLst/>
          </a:prstGeom>
          <a:noFill/>
        </p:spPr>
      </p:pic>
      <p:pic>
        <p:nvPicPr>
          <p:cNvPr id="25611" name="Picture 11"/>
          <p:cNvPicPr>
            <a:picLocks noChangeAspect="1" noChangeArrowheads="1"/>
          </p:cNvPicPr>
          <p:nvPr/>
        </p:nvPicPr>
        <p:blipFill>
          <a:blip r:embed="rId5" cstate="print"/>
          <a:srcRect/>
          <a:stretch>
            <a:fillRect/>
          </a:stretch>
        </p:blipFill>
        <p:spPr bwMode="auto">
          <a:xfrm>
            <a:off x="6553200" y="4663440"/>
            <a:ext cx="2064710" cy="2194560"/>
          </a:xfrm>
          <a:prstGeom prst="rect">
            <a:avLst/>
          </a:prstGeom>
          <a:noFill/>
          <a:ln w="9525">
            <a:noFill/>
            <a:miter lim="800000"/>
            <a:headEnd/>
            <a:tailEnd/>
          </a:ln>
        </p:spPr>
      </p:pic>
      <p:sp>
        <p:nvSpPr>
          <p:cNvPr id="11" name="Rectangle 10"/>
          <p:cNvSpPr/>
          <p:nvPr/>
        </p:nvSpPr>
        <p:spPr>
          <a:xfrm>
            <a:off x="0" y="3626346"/>
            <a:ext cx="6400800" cy="3231654"/>
          </a:xfrm>
          <a:prstGeom prst="rect">
            <a:avLst/>
          </a:prstGeom>
        </p:spPr>
        <p:txBody>
          <a:bodyPr wrap="square">
            <a:spAutoFit/>
          </a:bodyPr>
          <a:lstStyle/>
          <a:p>
            <a:r>
              <a:rPr lang="en-US" sz="3600" b="1" dirty="0" smtClean="0"/>
              <a:t>Topographic Map:</a:t>
            </a:r>
            <a:r>
              <a:rPr lang="en-US" sz="3600" dirty="0" smtClean="0"/>
              <a:t> </a:t>
            </a:r>
          </a:p>
          <a:p>
            <a:r>
              <a:rPr lang="en-US" sz="2400" dirty="0" smtClean="0"/>
              <a:t>A topographic shows different physical landscape features with the use of contour lines.  The lines on topographic maps are normally spaced at regular intervals to show elevation changes (e.g. each line represents a 100 foot (30 m) elevation change) and when lines are close together the terrain is steep.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338</Words>
  <Application>Microsoft Office PowerPoint</Application>
  <PresentationFormat>On-screen Show (4:3)</PresentationFormat>
  <Paragraphs>27</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Algerian</vt:lpstr>
      <vt:lpstr>AR DECODE</vt:lpstr>
      <vt:lpstr>Arial</vt:lpstr>
      <vt:lpstr>Calibri</vt:lpstr>
      <vt:lpstr>Comic Sans MS</vt:lpstr>
      <vt:lpstr>Curlz MT</vt:lpstr>
      <vt:lpstr>Wingdings</vt:lpstr>
      <vt:lpstr>Office Theme</vt:lpstr>
      <vt:lpstr>Important Features    of a Map</vt:lpstr>
      <vt:lpstr>PowerPoint Presentation</vt:lpstr>
      <vt:lpstr>PowerPoint Presentation</vt:lpstr>
      <vt:lpstr>Types of Maps</vt:lpstr>
      <vt:lpstr>PowerPoint Presentation</vt:lpstr>
      <vt:lpstr>Types of Maps</vt:lpstr>
      <vt:lpstr>Types of Maps</vt:lpstr>
      <vt:lpstr>Types of Maps</vt:lpstr>
      <vt:lpstr>Types of Maps</vt:lpstr>
      <vt:lpstr>Topographic Matching</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Erika Gutscher</dc:creator>
  <cp:lastModifiedBy>Lindsey Eaton</cp:lastModifiedBy>
  <cp:revision>24</cp:revision>
  <dcterms:created xsi:type="dcterms:W3CDTF">2012-05-17T19:38:40Z</dcterms:created>
  <dcterms:modified xsi:type="dcterms:W3CDTF">2017-07-24T14:03:01Z</dcterms:modified>
</cp:coreProperties>
</file>